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7" r:id="rId2"/>
    <p:sldId id="268" r:id="rId3"/>
    <p:sldId id="265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2E2"/>
    <a:srgbClr val="F5E6C7"/>
    <a:srgbClr val="6645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0" autoAdjust="0"/>
    <p:restoredTop sz="93770" autoAdjust="0"/>
  </p:normalViewPr>
  <p:slideViewPr>
    <p:cSldViewPr snapToGrid="0">
      <p:cViewPr varScale="1">
        <p:scale>
          <a:sx n="92" d="100"/>
          <a:sy n="92" d="100"/>
        </p:scale>
        <p:origin x="1248" y="2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5B0B9-DD41-4307-96EE-2B68EE22D4DE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6AC8-9FEA-4116-99D8-512EE931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2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39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9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B344E-32DB-8895-9260-A354FDFA2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293DDD-A9EC-D7C4-DBD7-0C1EE0990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CB7E0-69DC-2915-6BF2-22721C52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21595-9F28-D57E-0DAB-0CBE90B1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1BE65-1E3C-1AA2-1D6B-2B8C0E3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03C7B-09F0-7219-B9C0-8BEB4A03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E964FB-3F27-6F0B-5570-1572C284D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BDD28-1EEE-0F23-D9D3-E145E147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0763B-5A9A-5D75-EC41-CAAAA81C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F00-9F94-5929-823D-41FBBF51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121AE-BABC-5A2D-4EEF-32EA6CAFA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2677D-D93E-F090-DFAE-2C7E238A9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71E1C-304C-E48A-45F8-F1703EFD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89E2B-866D-E13A-EDB8-1D325D8F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CA303-80D3-D924-46D9-A0CEA153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71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8BA1F-00AA-F766-18F8-A9FDF342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4683F-F8FA-0F34-04EB-17920C105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F8B6A-EEC2-96D1-8514-F752B20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BED83-F44C-0067-F779-A28FADF5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91185-4916-6956-AF07-6BE03C5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BC28-2E85-96FE-F256-1C90C87C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FB99-8E26-EA3B-576E-A917DC3B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F30E9-2041-1ACF-57DD-A5487F11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06DDD-A3E9-B42A-9544-0C726D42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7E0E8-489B-BCA3-7210-5D0F4383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6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C1036-3B81-9A8D-6FC5-02BAD6D8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CC29E-6E7F-8457-9C58-5A276AB3A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5194C-DA43-B484-70BB-6EDD87D6F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92FFE-D6E5-FCB9-2BB7-7556B623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CC14A-B1A3-9218-84D4-A0B4280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8B686-ECFC-E6A3-3727-A5F16EF3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5F6F8-AE51-EE32-3B32-DA5C1CAA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6767D-F21B-E127-95C3-5EF72560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4805E-7EA0-F532-6239-75539261D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2A0FE-87CE-FF8E-EA80-934692D5F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1157DD-3D6A-5E49-0D5E-1982FC100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AAF369-B81B-D3A3-895F-8D5ACD48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4470-7B4C-9D2A-E5B7-B6132706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16E9BC-68A4-898D-F0F8-0064AFAA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5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7B19A-0FC9-DFBD-983F-D97785DD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0DBE80-DF5F-F92D-B1A2-09EF675E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BACED-BC57-B119-E6B0-17B2734A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F28BDC-235A-95AE-7172-957EE02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7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B6B90D-91A6-3FD4-716E-E94D2098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481888-22E5-D40F-E144-5DE81C8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24C7D-116D-0AF2-64B1-3D57BA36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8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3E63D-6C3B-95A7-3FC0-50CCFD68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C55FE-2552-249D-62D1-B9862F0E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BA93B-AAFE-8AA3-574A-3D07937C5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CE51FC-EC39-CDA7-0BC5-FA1C4152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5D092-15ED-FF2B-CB0B-3F947E5C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0387D-6F80-672E-0853-4177BA55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7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34510-4D1A-97CC-E145-D1E978BB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77EBDC-A6FA-8C29-ABFB-97A2E7BDE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D11625-8D39-FDDE-06F0-5DEA9283B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572C3-8B76-1CCF-B8FE-F5EB2D5B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B8D3B-9661-AD77-01C6-A8B2FB4B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98713-E6D7-F002-984D-D1412E8E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4561A-8372-2F5A-BFED-84554AD0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346C-DB35-9974-8FF5-CCEF0E74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CC321-E2E2-29A7-475F-606CE3D9C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F62C10-8BF8-4258-8D87-713B98DFC136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D59FA-FCF1-9F0E-A155-F8BC194B7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39F9A-2556-BD31-60CA-D71F76D1E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0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youtu.be/eJIvn_h6AI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shorts/_5PaCOp5UrU?feature=share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hyperlink" Target="PartA_02%20&#48372;&#51312;_&#44256;&#52404;&#48708;&#45572;&#50529;&#52404;&#48708;&#45572;.pptx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youtu.be/dfo6i5pSZv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495AE4E-729A-8129-5DE7-F26F0377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07" t="31962" r="31629" b="29857"/>
          <a:stretch/>
        </p:blipFill>
        <p:spPr>
          <a:xfrm>
            <a:off x="3263861" y="4081527"/>
            <a:ext cx="2955344" cy="215096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6CA08D-3615-4372-9CA0-E6E1887A5B58}"/>
              </a:ext>
            </a:extLst>
          </p:cNvPr>
          <p:cNvSpPr/>
          <p:nvPr/>
        </p:nvSpPr>
        <p:spPr>
          <a:xfrm>
            <a:off x="6286243" y="3865421"/>
            <a:ext cx="5116048" cy="256308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BDA23-AC2B-F802-CD75-30033DFF40DD}"/>
              </a:ext>
            </a:extLst>
          </p:cNvPr>
          <p:cNvSpPr txBox="1"/>
          <p:nvPr/>
        </p:nvSpPr>
        <p:spPr>
          <a:xfrm>
            <a:off x="355981" y="272588"/>
            <a:ext cx="497109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b="1" dirty="0"/>
              <a:t>비누</a:t>
            </a:r>
            <a:r>
              <a:rPr lang="en-US" altLang="ko-KR" sz="3500" b="1" dirty="0"/>
              <a:t>(Soap)</a:t>
            </a:r>
            <a:r>
              <a:rPr lang="ko-KR" altLang="en-US" sz="3500" b="1" dirty="0"/>
              <a:t>의 역사</a:t>
            </a:r>
            <a:endParaRPr lang="en-US" altLang="ko-KR" sz="35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FA7241-CC6D-DB52-789B-0E45B87301EC}"/>
              </a:ext>
            </a:extLst>
          </p:cNvPr>
          <p:cNvGrpSpPr/>
          <p:nvPr/>
        </p:nvGrpSpPr>
        <p:grpSpPr>
          <a:xfrm>
            <a:off x="243756" y="4441141"/>
            <a:ext cx="2479530" cy="1828800"/>
            <a:chOff x="111919" y="1246909"/>
            <a:chExt cx="2479530" cy="18288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6E53B03-600F-6C3C-F5AB-9E1B276A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643" t="18081" r="66589" b="79068"/>
            <a:stretch/>
          </p:blipFill>
          <p:spPr>
            <a:xfrm>
              <a:off x="456834" y="1246909"/>
              <a:ext cx="1789700" cy="2497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D39A6A-3137-84BA-9F6D-8A4633311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8135" t="32614" r="39268" b="45454"/>
            <a:stretch/>
          </p:blipFill>
          <p:spPr>
            <a:xfrm>
              <a:off x="111919" y="1571625"/>
              <a:ext cx="2479530" cy="150408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DBBED1-7725-6904-FDE6-0CD1CF22FEA5}"/>
              </a:ext>
            </a:extLst>
          </p:cNvPr>
          <p:cNvGrpSpPr/>
          <p:nvPr/>
        </p:nvGrpSpPr>
        <p:grpSpPr>
          <a:xfrm>
            <a:off x="2469358" y="3615275"/>
            <a:ext cx="1992456" cy="1162700"/>
            <a:chOff x="355456" y="3778229"/>
            <a:chExt cx="1992456" cy="11627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3DC35D-DD92-6F84-E979-CD84FB4A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707" t="17880" r="65278" b="78562"/>
            <a:stretch/>
          </p:blipFill>
          <p:spPr>
            <a:xfrm>
              <a:off x="582756" y="3778229"/>
              <a:ext cx="1537856" cy="243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397F80-5DCD-D986-246B-60746424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0491" t="31856" r="41351" b="55151"/>
            <a:stretch/>
          </p:blipFill>
          <p:spPr>
            <a:xfrm>
              <a:off x="355456" y="4049909"/>
              <a:ext cx="1992456" cy="89102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2F6AE7-753C-E049-EFCE-17E5F412E34F}"/>
              </a:ext>
            </a:extLst>
          </p:cNvPr>
          <p:cNvGrpSpPr/>
          <p:nvPr/>
        </p:nvGrpSpPr>
        <p:grpSpPr>
          <a:xfrm>
            <a:off x="4474910" y="2462644"/>
            <a:ext cx="2438617" cy="1420684"/>
            <a:chOff x="3034037" y="1246909"/>
            <a:chExt cx="2438617" cy="142068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0F5968-0235-7679-F3A5-22859B2E3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770" t="27981" r="61427" b="68585"/>
            <a:stretch/>
          </p:blipFill>
          <p:spPr>
            <a:xfrm>
              <a:off x="3276600" y="1246909"/>
              <a:ext cx="1953491" cy="2355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024495A-A402-B17A-AFE8-9F701F3D1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8634" t="42670" r="39142" b="41350"/>
            <a:stretch/>
          </p:blipFill>
          <p:spPr>
            <a:xfrm>
              <a:off x="3034037" y="1571625"/>
              <a:ext cx="2438617" cy="1095968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996A2D-1073-20D6-8B66-F16A730AD8B1}"/>
              </a:ext>
            </a:extLst>
          </p:cNvPr>
          <p:cNvGrpSpPr/>
          <p:nvPr/>
        </p:nvGrpSpPr>
        <p:grpSpPr>
          <a:xfrm>
            <a:off x="7063870" y="1370842"/>
            <a:ext cx="2050474" cy="1802607"/>
            <a:chOff x="3034037" y="3778229"/>
            <a:chExt cx="2050474" cy="180260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500426-8C92-9D05-DDB5-799AC296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0707" t="41717" r="72538" b="55152"/>
            <a:stretch/>
          </p:blipFill>
          <p:spPr>
            <a:xfrm>
              <a:off x="3688665" y="3778229"/>
              <a:ext cx="741219" cy="214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DF2A1A-AC1C-213D-B582-7669FB14D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0341" t="56364" r="40972" b="21313"/>
            <a:stretch/>
          </p:blipFill>
          <p:spPr>
            <a:xfrm>
              <a:off x="3034037" y="4049909"/>
              <a:ext cx="2050474" cy="153092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4ECA29-E2E7-62CD-8401-6BEFC8FBF24F}"/>
              </a:ext>
            </a:extLst>
          </p:cNvPr>
          <p:cNvGrpSpPr/>
          <p:nvPr/>
        </p:nvGrpSpPr>
        <p:grpSpPr>
          <a:xfrm>
            <a:off x="9282652" y="638058"/>
            <a:ext cx="2050475" cy="2077910"/>
            <a:chOff x="5409551" y="2500745"/>
            <a:chExt cx="2050475" cy="207791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A225602-0CD5-6225-7490-32140444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771" t="26464" r="72392" b="70601"/>
            <a:stretch/>
          </p:blipFill>
          <p:spPr>
            <a:xfrm>
              <a:off x="6059667" y="2500745"/>
              <a:ext cx="750243" cy="2012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0ACEE1A-30D0-79CF-4A14-1292CE50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0215" t="60496" r="41098" b="13939"/>
            <a:stretch/>
          </p:blipFill>
          <p:spPr>
            <a:xfrm>
              <a:off x="5409551" y="2825461"/>
              <a:ext cx="2050475" cy="1753194"/>
            </a:xfrm>
            <a:prstGeom prst="rect">
              <a:avLst/>
            </a:prstGeom>
          </p:spPr>
        </p:pic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8EC557CF-D60B-0893-D2B2-8404690ED42E}"/>
              </a:ext>
            </a:extLst>
          </p:cNvPr>
          <p:cNvSpPr/>
          <p:nvPr/>
        </p:nvSpPr>
        <p:spPr>
          <a:xfrm>
            <a:off x="452729" y="5846619"/>
            <a:ext cx="1970452" cy="49833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0681AB0-9F1C-6247-5D2A-2D7CFBF145E6}"/>
              </a:ext>
            </a:extLst>
          </p:cNvPr>
          <p:cNvSpPr/>
          <p:nvPr/>
        </p:nvSpPr>
        <p:spPr>
          <a:xfrm>
            <a:off x="2423181" y="3863949"/>
            <a:ext cx="2141892" cy="53784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4B8AE9C-8513-83D3-4DBA-95EF4A30B2D7}"/>
              </a:ext>
            </a:extLst>
          </p:cNvPr>
          <p:cNvSpPr/>
          <p:nvPr/>
        </p:nvSpPr>
        <p:spPr>
          <a:xfrm>
            <a:off x="4495691" y="2888242"/>
            <a:ext cx="2270307" cy="73553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5DD367F-37A0-76E8-A65B-B302993AC242}"/>
              </a:ext>
            </a:extLst>
          </p:cNvPr>
          <p:cNvSpPr/>
          <p:nvPr/>
        </p:nvSpPr>
        <p:spPr>
          <a:xfrm>
            <a:off x="9273782" y="2001567"/>
            <a:ext cx="2050475" cy="75431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7DF3BE1-893C-0524-649B-2326D488898D}"/>
              </a:ext>
            </a:extLst>
          </p:cNvPr>
          <p:cNvSpPr/>
          <p:nvPr/>
        </p:nvSpPr>
        <p:spPr>
          <a:xfrm>
            <a:off x="6968836" y="1974272"/>
            <a:ext cx="2141892" cy="63665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79F4780-4767-B6BC-701C-1C55DB079CA3}"/>
              </a:ext>
            </a:extLst>
          </p:cNvPr>
          <p:cNvGrpSpPr/>
          <p:nvPr/>
        </p:nvGrpSpPr>
        <p:grpSpPr>
          <a:xfrm>
            <a:off x="8569034" y="4682840"/>
            <a:ext cx="3016161" cy="507831"/>
            <a:chOff x="6248400" y="4849092"/>
            <a:chExt cx="3016161" cy="507831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6A74E6D-CE2B-57B2-1FD1-D06740BC5CB0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00" y="5091545"/>
              <a:ext cx="387927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4DD342-EE45-CC36-0156-1F94FECFBA7D}"/>
                </a:ext>
              </a:extLst>
            </p:cNvPr>
            <p:cNvSpPr txBox="1"/>
            <p:nvPr/>
          </p:nvSpPr>
          <p:spPr>
            <a:xfrm>
              <a:off x="6640680" y="4849092"/>
              <a:ext cx="2623881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 dirty="0"/>
                <a:t>나무가 타면</a:t>
              </a:r>
              <a:br>
                <a:rPr lang="en-US" altLang="ko-KR" sz="900" b="1" dirty="0"/>
              </a:br>
              <a:r>
                <a:rPr lang="en-US" altLang="ko-KR" sz="900" b="1" dirty="0"/>
                <a:t>K</a:t>
              </a:r>
              <a:r>
                <a:rPr lang="ko-KR" altLang="en-US" sz="900" b="1" dirty="0"/>
                <a:t>이온을 </a:t>
              </a:r>
              <a:r>
                <a:rPr lang="ko-KR" altLang="en-US" sz="900" b="1" dirty="0" err="1"/>
                <a:t>비롯</a:t>
              </a:r>
              <a:r>
                <a:rPr lang="ko-KR" altLang="en-US" sz="900" b="1" dirty="0"/>
                <a:t> </a:t>
              </a:r>
              <a:r>
                <a:rPr lang="en-US" altLang="ko-KR" sz="900" b="1" dirty="0"/>
                <a:t> Na </a:t>
              </a:r>
              <a:r>
                <a:rPr lang="ko-KR" altLang="en-US" sz="900" b="1" dirty="0"/>
                <a:t>성분 등이</a:t>
              </a:r>
              <a:r>
                <a:rPr lang="en-US" altLang="ko-KR" sz="900" b="1" dirty="0"/>
                <a:t> </a:t>
              </a:r>
              <a:r>
                <a:rPr lang="ko-KR" altLang="en-US" sz="900" b="1" dirty="0"/>
                <a:t>나와</a:t>
              </a:r>
              <a:br>
                <a:rPr lang="en-US" altLang="ko-KR" sz="900" b="1" dirty="0"/>
              </a:br>
              <a:r>
                <a:rPr lang="ko-KR" altLang="en-US" sz="900" b="1" dirty="0"/>
                <a:t>기름과 </a:t>
              </a:r>
              <a:r>
                <a:rPr lang="ko-KR" altLang="en-US" sz="900" b="1" dirty="0" err="1"/>
                <a:t>접촉시</a:t>
              </a:r>
              <a:r>
                <a:rPr lang="ko-KR" altLang="en-US" sz="900" b="1" dirty="0"/>
                <a:t> 비누화 반응이 </a:t>
              </a:r>
              <a:r>
                <a:rPr lang="ko-KR" altLang="en-US" sz="900" b="1" dirty="0" err="1"/>
                <a:t>일어남</a:t>
              </a:r>
              <a:endParaRPr lang="en-US" altLang="ko-KR" sz="900" b="1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5BF84B4-8B25-9302-9811-5D2104B9F7D4}"/>
              </a:ext>
            </a:extLst>
          </p:cNvPr>
          <p:cNvGrpSpPr/>
          <p:nvPr/>
        </p:nvGrpSpPr>
        <p:grpSpPr>
          <a:xfrm>
            <a:off x="8569034" y="5216278"/>
            <a:ext cx="2443934" cy="230832"/>
            <a:chOff x="6248400" y="5382530"/>
            <a:chExt cx="2443934" cy="230832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74E009F-61E3-655F-757A-990577977696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00" y="5486399"/>
              <a:ext cx="378427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0FAE48-8D68-C195-5414-B06EA881E83C}"/>
                </a:ext>
              </a:extLst>
            </p:cNvPr>
            <p:cNvSpPr txBox="1"/>
            <p:nvPr/>
          </p:nvSpPr>
          <p:spPr>
            <a:xfrm>
              <a:off x="6647608" y="5382530"/>
              <a:ext cx="204472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 dirty="0"/>
                <a:t>질 낮은 연한 비누 기능을 했을 것임</a:t>
              </a:r>
              <a:endParaRPr lang="en-US" altLang="ko-KR" sz="900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7A42488-8371-34F0-3B40-D1E8A5E89081}"/>
              </a:ext>
            </a:extLst>
          </p:cNvPr>
          <p:cNvGrpSpPr/>
          <p:nvPr/>
        </p:nvGrpSpPr>
        <p:grpSpPr>
          <a:xfrm>
            <a:off x="8569034" y="5599586"/>
            <a:ext cx="2443934" cy="369332"/>
            <a:chOff x="6248400" y="5765838"/>
            <a:chExt cx="2443934" cy="369332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EFA5C26-A03E-40C4-7001-F7A66EAEA3C6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00" y="5881254"/>
              <a:ext cx="387927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2664EC-EDC0-3139-B584-A1446756235A}"/>
                </a:ext>
              </a:extLst>
            </p:cNvPr>
            <p:cNvSpPr txBox="1"/>
            <p:nvPr/>
          </p:nvSpPr>
          <p:spPr>
            <a:xfrm>
              <a:off x="6647608" y="5765838"/>
              <a:ext cx="20447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 dirty="0"/>
                <a:t>현대와 같은 단단한 비누 기능</a:t>
              </a:r>
              <a:endParaRPr lang="en-US" altLang="ko-KR" sz="900" b="1" dirty="0"/>
            </a:p>
            <a:p>
              <a:r>
                <a:rPr lang="en-US" altLang="ko-KR" sz="900" b="1" dirty="0"/>
                <a:t>* </a:t>
              </a:r>
              <a:r>
                <a:rPr lang="ko-KR" altLang="en-US" sz="900" b="1" dirty="0"/>
                <a:t>가성소다</a:t>
              </a:r>
              <a:r>
                <a:rPr lang="en-US" altLang="ko-KR" sz="900" b="1" dirty="0"/>
                <a:t>=</a:t>
              </a:r>
              <a:r>
                <a:rPr lang="ko-KR" altLang="en-US" sz="900" b="1" dirty="0"/>
                <a:t>양잿물</a:t>
              </a:r>
              <a:endParaRPr lang="en-US" altLang="ko-KR" sz="900" b="1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FC244D1-2EFE-A885-249F-9F27BAF77C07}"/>
              </a:ext>
            </a:extLst>
          </p:cNvPr>
          <p:cNvGrpSpPr/>
          <p:nvPr/>
        </p:nvGrpSpPr>
        <p:grpSpPr>
          <a:xfrm>
            <a:off x="6546167" y="4164051"/>
            <a:ext cx="2202980" cy="1952724"/>
            <a:chOff x="4322511" y="4330303"/>
            <a:chExt cx="2091413" cy="19527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D49D63-1FCC-3A5C-84A3-6499F7EC05BE}"/>
                </a:ext>
              </a:extLst>
            </p:cNvPr>
            <p:cNvSpPr txBox="1"/>
            <p:nvPr/>
          </p:nvSpPr>
          <p:spPr>
            <a:xfrm>
              <a:off x="4518691" y="4375182"/>
              <a:ext cx="167671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rgbClr val="FF0000"/>
                  </a:solidFill>
                </a:rPr>
                <a:t>공통점</a:t>
              </a:r>
              <a:endParaRPr lang="en-US" altLang="ko-KR" sz="13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6CECEC-D42E-0696-A912-3DC145694880}"/>
                </a:ext>
              </a:extLst>
            </p:cNvPr>
            <p:cNvSpPr txBox="1"/>
            <p:nvPr/>
          </p:nvSpPr>
          <p:spPr>
            <a:xfrm>
              <a:off x="4322511" y="5310170"/>
              <a:ext cx="900654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b="1" dirty="0"/>
                <a:t>기름 </a:t>
              </a:r>
              <a:r>
                <a:rPr lang="en-US" altLang="ko-KR" sz="1300" b="1" dirty="0"/>
                <a:t>+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05F662-B6E1-E3AB-D76E-F589FF6FBB1F}"/>
                </a:ext>
              </a:extLst>
            </p:cNvPr>
            <p:cNvSpPr txBox="1"/>
            <p:nvPr/>
          </p:nvSpPr>
          <p:spPr>
            <a:xfrm>
              <a:off x="5250874" y="4832302"/>
              <a:ext cx="1052948" cy="1213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300" b="1" dirty="0"/>
                <a:t>* </a:t>
              </a:r>
              <a:r>
                <a:rPr lang="ko-KR" altLang="en-US" sz="1300" b="1" dirty="0"/>
                <a:t>재</a:t>
              </a:r>
              <a:r>
                <a:rPr lang="en-US" altLang="ko-KR" sz="1300" b="1" dirty="0"/>
                <a:t>(ash)</a:t>
              </a:r>
            </a:p>
            <a:p>
              <a:pPr>
                <a:lnSpc>
                  <a:spcPts val="1500"/>
                </a:lnSpc>
              </a:pPr>
              <a:r>
                <a:rPr lang="en-US" altLang="ko-KR" sz="1000" b="1" dirty="0"/>
                <a:t>* </a:t>
              </a:r>
              <a:r>
                <a:rPr lang="ko-KR" altLang="en-US" sz="1000" b="1" dirty="0"/>
                <a:t>알칼리성 소금</a:t>
              </a:r>
              <a:br>
                <a:rPr lang="en-US" altLang="ko-KR" sz="1000" b="1" dirty="0"/>
              </a:br>
              <a:r>
                <a:rPr lang="en-US" altLang="ko-KR" sz="1000" b="1" dirty="0"/>
                <a:t>   (</a:t>
              </a:r>
              <a:r>
                <a:rPr lang="ko-KR" altLang="en-US" sz="1000" b="1" dirty="0"/>
                <a:t>탄산나트륨</a:t>
              </a:r>
              <a:r>
                <a:rPr lang="en-US" altLang="ko-KR" sz="1000" b="1" dirty="0"/>
                <a:t>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300" b="1" dirty="0"/>
                <a:t>* </a:t>
              </a:r>
              <a:r>
                <a:rPr lang="ko-KR" altLang="en-US" sz="1300" b="1" dirty="0"/>
                <a:t>가성소다</a:t>
              </a:r>
              <a:endParaRPr lang="en-US" altLang="ko-KR" sz="1300" b="1" dirty="0"/>
            </a:p>
          </p:txBody>
        </p:sp>
        <p:sp>
          <p:nvSpPr>
            <p:cNvPr id="39" name="왼쪽 중괄호 38">
              <a:extLst>
                <a:ext uri="{FF2B5EF4-FFF2-40B4-BE49-F238E27FC236}">
                  <a16:creationId xmlns:a16="http://schemas.microsoft.com/office/drawing/2014/main" id="{83229E9B-8A48-022E-6C25-C41185BB98CE}"/>
                </a:ext>
              </a:extLst>
            </p:cNvPr>
            <p:cNvSpPr/>
            <p:nvPr/>
          </p:nvSpPr>
          <p:spPr>
            <a:xfrm>
              <a:off x="5098476" y="4925289"/>
              <a:ext cx="276171" cy="108758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D0D5C0E6-7C7B-E511-5A4E-02C1302BF4B2}"/>
                </a:ext>
              </a:extLst>
            </p:cNvPr>
            <p:cNvSpPr/>
            <p:nvPr/>
          </p:nvSpPr>
          <p:spPr>
            <a:xfrm>
              <a:off x="4463272" y="4330303"/>
              <a:ext cx="1950652" cy="19527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나무 재 성분들">
            <a:extLst>
              <a:ext uri="{FF2B5EF4-FFF2-40B4-BE49-F238E27FC236}">
                <a16:creationId xmlns:a16="http://schemas.microsoft.com/office/drawing/2014/main" id="{84217071-F28C-520B-C6EA-98B8FB3197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077" t="43535" r="57008" b="35242"/>
          <a:stretch>
            <a:fillRect/>
          </a:stretch>
        </p:blipFill>
        <p:spPr>
          <a:xfrm>
            <a:off x="9302558" y="3256009"/>
            <a:ext cx="2706121" cy="1285893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11" name="나무 재?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F91EDF8-D247-4B56-7B1C-340DAD412388}"/>
              </a:ext>
            </a:extLst>
          </p:cNvPr>
          <p:cNvSpPr/>
          <p:nvPr/>
        </p:nvSpPr>
        <p:spPr>
          <a:xfrm>
            <a:off x="9697568" y="4643766"/>
            <a:ext cx="168091" cy="185204"/>
          </a:xfrm>
          <a:prstGeom prst="actionButtonHelp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hlinkClick r:id="rId10"/>
            <a:extLst>
              <a:ext uri="{FF2B5EF4-FFF2-40B4-BE49-F238E27FC236}">
                <a16:creationId xmlns:a16="http://schemas.microsoft.com/office/drawing/2014/main" id="{D7F2DB92-7155-304A-C55B-A3E0C87AD51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0349" t="14038" r="31841" b="8575"/>
          <a:stretch>
            <a:fillRect/>
          </a:stretch>
        </p:blipFill>
        <p:spPr>
          <a:xfrm>
            <a:off x="433499" y="1006183"/>
            <a:ext cx="1381445" cy="200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그림 39">
            <a:hlinkClick r:id="rId12"/>
            <a:extLst>
              <a:ext uri="{FF2B5EF4-FFF2-40B4-BE49-F238E27FC236}">
                <a16:creationId xmlns:a16="http://schemas.microsoft.com/office/drawing/2014/main" id="{1A0650D2-011D-5524-631D-38707BB9D2B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2999" t="23951" r="40375" b="25735"/>
          <a:stretch>
            <a:fillRect/>
          </a:stretch>
        </p:blipFill>
        <p:spPr>
          <a:xfrm>
            <a:off x="1867471" y="1006183"/>
            <a:ext cx="2438617" cy="176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67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2E858-8086-B40C-B58A-1A5A2759700E}"/>
              </a:ext>
            </a:extLst>
          </p:cNvPr>
          <p:cNvSpPr txBox="1"/>
          <p:nvPr/>
        </p:nvSpPr>
        <p:spPr>
          <a:xfrm>
            <a:off x="279781" y="201574"/>
            <a:ext cx="392507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b="1" dirty="0"/>
              <a:t>비누</a:t>
            </a:r>
            <a:r>
              <a:rPr lang="en-US" altLang="ko-KR" sz="3500" b="1" dirty="0"/>
              <a:t> </a:t>
            </a:r>
            <a:r>
              <a:rPr lang="ko-KR" altLang="en-US" sz="3500" b="1" dirty="0"/>
              <a:t>제조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비누화반응</a:t>
            </a:r>
            <a:r>
              <a:rPr lang="en-US" altLang="ko-KR" sz="2000" b="1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7897503-B3DD-DDAA-EE01-64B25CE0EC23}"/>
              </a:ext>
            </a:extLst>
          </p:cNvPr>
          <p:cNvSpPr txBox="1"/>
          <p:nvPr/>
        </p:nvSpPr>
        <p:spPr>
          <a:xfrm>
            <a:off x="89369" y="1451753"/>
            <a:ext cx="4738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유지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油脂</a:t>
            </a:r>
            <a:r>
              <a:rPr lang="en-US" altLang="ko-KR" sz="1200" b="1" dirty="0"/>
              <a:t>); </a:t>
            </a:r>
            <a:r>
              <a:rPr lang="ko-KR" altLang="en-US" sz="1200" b="1" dirty="0"/>
              <a:t>식물성 기름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예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올리브유</a:t>
            </a:r>
            <a:r>
              <a:rPr lang="en-US" altLang="ko-KR" sz="1200" b="1" dirty="0"/>
              <a:t>), </a:t>
            </a:r>
            <a:r>
              <a:rPr lang="ko-KR" altLang="en-US" sz="1200" b="1" dirty="0"/>
              <a:t>동물성 지방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예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돼지기름</a:t>
            </a:r>
            <a:r>
              <a:rPr lang="en-US" altLang="ko-KR" sz="1200" b="1" dirty="0"/>
              <a:t>)</a:t>
            </a:r>
          </a:p>
          <a:p>
            <a:r>
              <a:rPr lang="ko-KR" altLang="en-US" sz="1200" b="1" dirty="0"/>
              <a:t>               화학적으로 </a:t>
            </a:r>
            <a:r>
              <a:rPr lang="ko-KR" altLang="en-US" sz="1200" b="1" dirty="0" err="1"/>
              <a:t>트라이글리세라이드</a:t>
            </a:r>
            <a:r>
              <a:rPr lang="en-US" altLang="ko-KR" sz="1200" b="1" dirty="0"/>
              <a:t>(triglyceride)</a:t>
            </a:r>
          </a:p>
          <a:p>
            <a:r>
              <a:rPr lang="ko-KR" altLang="en-US" sz="1200" b="1" dirty="0"/>
              <a:t>               → 글리세롤 </a:t>
            </a:r>
            <a:r>
              <a:rPr lang="en-US" altLang="ko-KR" sz="1200" b="1" dirty="0"/>
              <a:t>+ 3</a:t>
            </a:r>
            <a:r>
              <a:rPr lang="ko-KR" altLang="en-US" sz="1200" b="1" dirty="0"/>
              <a:t>개 지방산이 </a:t>
            </a:r>
            <a:r>
              <a:rPr lang="ko-KR" altLang="en-US" sz="1200" b="1" dirty="0" err="1"/>
              <a:t>에스터결합한</a:t>
            </a:r>
            <a:r>
              <a:rPr lang="ko-KR" altLang="en-US" sz="1200" b="1" dirty="0"/>
              <a:t> 화합물</a:t>
            </a:r>
            <a:r>
              <a:rPr lang="en-US" altLang="ko-KR" sz="1200" b="1" dirty="0"/>
              <a:t> 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1E4F862-BBB9-5D39-9818-2E878432596B}"/>
              </a:ext>
            </a:extLst>
          </p:cNvPr>
          <p:cNvGrpSpPr/>
          <p:nvPr/>
        </p:nvGrpSpPr>
        <p:grpSpPr>
          <a:xfrm>
            <a:off x="304803" y="2230578"/>
            <a:ext cx="2395235" cy="3508166"/>
            <a:chOff x="907474" y="1711037"/>
            <a:chExt cx="2999508" cy="42941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8BF9DD-112A-D315-3055-EBFE4970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338" t="11111" r="22033" b="16768"/>
            <a:stretch/>
          </p:blipFill>
          <p:spPr>
            <a:xfrm>
              <a:off x="907474" y="3617638"/>
              <a:ext cx="2999508" cy="238756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AD1455-99BF-02C6-A216-A6D6E64B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250" t="7374" r="6881" b="13434"/>
            <a:stretch/>
          </p:blipFill>
          <p:spPr>
            <a:xfrm>
              <a:off x="907474" y="1711037"/>
              <a:ext cx="2999507" cy="1709021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E63B8F1-ABA8-411D-40A9-BC10ADC343BC}"/>
                </a:ext>
              </a:extLst>
            </p:cNvPr>
            <p:cNvGrpSpPr/>
            <p:nvPr/>
          </p:nvGrpSpPr>
          <p:grpSpPr>
            <a:xfrm>
              <a:off x="1855588" y="2317173"/>
              <a:ext cx="453310" cy="388028"/>
              <a:chOff x="1869441" y="2324100"/>
              <a:chExt cx="480059" cy="43180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F9DE6C63-7EAC-AA30-EF02-11880CDE6D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9441" y="2324100"/>
                <a:ext cx="159384" cy="10922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248080C-8E92-663E-C924-89C95832D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0250" y="2324100"/>
                <a:ext cx="222250" cy="1397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72BE55B-CEE5-791E-372C-307E4F2ED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925" y="2450307"/>
                <a:ext cx="0" cy="24685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6A49321-C041-6F8B-867C-B3D65488F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925" y="2670175"/>
                <a:ext cx="155575" cy="8572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C07DF971-6C14-C78C-2330-7C652C164D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3925" y="2378710"/>
                <a:ext cx="155575" cy="715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1784098-1FD1-9DF8-D9DF-840B34AFD1C5}"/>
                </a:ext>
              </a:extLst>
            </p:cNvPr>
            <p:cNvSpPr/>
            <p:nvPr/>
          </p:nvSpPr>
          <p:spPr>
            <a:xfrm>
              <a:off x="907474" y="1711037"/>
              <a:ext cx="2999507" cy="42941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AF6A1AAB-2945-B4EB-E543-6DB878CD2E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735" t="20303" r="26452" b="22222"/>
          <a:stretch/>
        </p:blipFill>
        <p:spPr>
          <a:xfrm>
            <a:off x="2833260" y="2579906"/>
            <a:ext cx="1293640" cy="247006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1216B08-B68D-6E10-441F-6230C4106FE6}"/>
              </a:ext>
            </a:extLst>
          </p:cNvPr>
          <p:cNvSpPr txBox="1"/>
          <p:nvPr/>
        </p:nvSpPr>
        <p:spPr>
          <a:xfrm>
            <a:off x="4450008" y="3517992"/>
            <a:ext cx="53071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b="1" dirty="0"/>
              <a:t>+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1C4D44-EC42-9954-63FE-FE87D961C7B3}"/>
              </a:ext>
            </a:extLst>
          </p:cNvPr>
          <p:cNvSpPr txBox="1"/>
          <p:nvPr/>
        </p:nvSpPr>
        <p:spPr>
          <a:xfrm>
            <a:off x="4869174" y="2653640"/>
            <a:ext cx="2522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염기성 물질</a:t>
            </a:r>
            <a:r>
              <a:rPr lang="en-US" altLang="ko-KR" sz="1200" b="1" dirty="0"/>
              <a:t>(NaOH </a:t>
            </a:r>
            <a:r>
              <a:rPr lang="ko-KR" altLang="en-US" sz="1200" b="1" dirty="0" err="1"/>
              <a:t>또느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KOH)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C8CDFF2-BCB4-7E81-742C-EC2597B8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919" t="46405" r="43371" b="29091"/>
          <a:stretch/>
        </p:blipFill>
        <p:spPr>
          <a:xfrm>
            <a:off x="5079818" y="2961435"/>
            <a:ext cx="1886214" cy="1963850"/>
          </a:xfrm>
          <a:prstGeom prst="rect">
            <a:avLst/>
          </a:prstGeom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ED1A7FC-4CE7-DC54-5B65-416FFAE01F32}"/>
              </a:ext>
            </a:extLst>
          </p:cNvPr>
          <p:cNvCxnSpPr>
            <a:cxnSpLocks/>
          </p:cNvCxnSpPr>
          <p:nvPr/>
        </p:nvCxnSpPr>
        <p:spPr>
          <a:xfrm>
            <a:off x="7349855" y="4117481"/>
            <a:ext cx="180800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C5F7441E-0254-F027-6EF9-C4A4940C97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797" t="42836" r="39079" b="30505"/>
          <a:stretch/>
        </p:blipFill>
        <p:spPr>
          <a:xfrm>
            <a:off x="7444607" y="2862725"/>
            <a:ext cx="1537844" cy="12129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E387CDD-2BD8-0EB8-AF75-E01280016903}"/>
              </a:ext>
            </a:extLst>
          </p:cNvPr>
          <p:cNvSpPr txBox="1"/>
          <p:nvPr/>
        </p:nvSpPr>
        <p:spPr>
          <a:xfrm>
            <a:off x="7937526" y="4117481"/>
            <a:ext cx="542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혼합</a:t>
            </a:r>
            <a:endParaRPr lang="en-US" altLang="ko-KR" sz="1200" b="1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E7E38AA4-818A-30BE-CA4F-F7B0FD6305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758" t="29394" r="53662" b="44620"/>
          <a:stretch/>
        </p:blipFill>
        <p:spPr>
          <a:xfrm>
            <a:off x="9358740" y="3210696"/>
            <a:ext cx="2758992" cy="14653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76AA5B5-ED31-8A92-AD46-60F14F05236D}"/>
              </a:ext>
            </a:extLst>
          </p:cNvPr>
          <p:cNvSpPr txBox="1"/>
          <p:nvPr/>
        </p:nvSpPr>
        <p:spPr>
          <a:xfrm>
            <a:off x="1082563" y="5734722"/>
            <a:ext cx="316211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070C0"/>
                </a:solidFill>
              </a:rPr>
              <a:t>유지</a:t>
            </a:r>
            <a:r>
              <a:rPr lang="en-US" altLang="ko-KR" sz="15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油脂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</a:p>
          <a:p>
            <a:pPr algn="ctr"/>
            <a:r>
              <a:rPr lang="en-US" altLang="ko-KR" sz="1000" b="1" dirty="0">
                <a:solidFill>
                  <a:srgbClr val="0070C0"/>
                </a:solidFill>
              </a:rPr>
              <a:t>‘</a:t>
            </a:r>
            <a:r>
              <a:rPr lang="ko-KR" altLang="en-US" sz="1000" b="1" dirty="0">
                <a:solidFill>
                  <a:srgbClr val="0070C0"/>
                </a:solidFill>
              </a:rPr>
              <a:t>글리세롤</a:t>
            </a:r>
            <a:r>
              <a:rPr lang="en-US" altLang="ko-KR" sz="1000" b="1" dirty="0">
                <a:solidFill>
                  <a:srgbClr val="0070C0"/>
                </a:solidFill>
              </a:rPr>
              <a:t>’</a:t>
            </a:r>
            <a:r>
              <a:rPr lang="ko-KR" altLang="en-US" sz="1000" b="1" dirty="0">
                <a:solidFill>
                  <a:srgbClr val="0070C0"/>
                </a:solidFill>
              </a:rPr>
              <a:t>과</a:t>
            </a:r>
            <a:r>
              <a:rPr lang="en-US" altLang="ko-KR" sz="1000" b="1" dirty="0">
                <a:solidFill>
                  <a:srgbClr val="0070C0"/>
                </a:solidFill>
              </a:rPr>
              <a:t> ‘</a:t>
            </a:r>
            <a:r>
              <a:rPr lang="ko-KR" altLang="en-US" sz="1000" b="1" dirty="0">
                <a:solidFill>
                  <a:srgbClr val="0070C0"/>
                </a:solidFill>
              </a:rPr>
              <a:t>지방산</a:t>
            </a:r>
            <a:r>
              <a:rPr lang="en-US" altLang="ko-KR" sz="1000" b="1" dirty="0">
                <a:solidFill>
                  <a:srgbClr val="0070C0"/>
                </a:solidFill>
              </a:rPr>
              <a:t>(RCOOH)’</a:t>
            </a:r>
            <a:r>
              <a:rPr lang="ko-KR" altLang="en-US" sz="1000" b="1" dirty="0">
                <a:solidFill>
                  <a:srgbClr val="0070C0"/>
                </a:solidFill>
              </a:rPr>
              <a:t>의 결합물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 [</a:t>
            </a:r>
            <a:r>
              <a:rPr lang="ko-KR" altLang="en-US" sz="1000" b="1" dirty="0">
                <a:solidFill>
                  <a:srgbClr val="FF0000"/>
                </a:solidFill>
              </a:rPr>
              <a:t>지방산 기본구조 </a:t>
            </a:r>
            <a:r>
              <a:rPr lang="en-US" altLang="ko-KR" sz="1000" b="1" dirty="0">
                <a:solidFill>
                  <a:srgbClr val="FF0000"/>
                </a:solidFill>
              </a:rPr>
              <a:t>= R(</a:t>
            </a:r>
            <a:r>
              <a:rPr lang="ko-KR" altLang="en-US" sz="1000" b="1" dirty="0" err="1">
                <a:solidFill>
                  <a:srgbClr val="FF0000"/>
                </a:solidFill>
              </a:rPr>
              <a:t>알킬기</a:t>
            </a:r>
            <a:r>
              <a:rPr lang="en-US" altLang="ko-KR" sz="1000" b="1" dirty="0">
                <a:solidFill>
                  <a:srgbClr val="FF0000"/>
                </a:solidFill>
              </a:rPr>
              <a:t>)-COO</a:t>
            </a:r>
            <a:r>
              <a:rPr lang="en-US" altLang="ko-KR" sz="1000" b="1" baseline="30000" dirty="0">
                <a:solidFill>
                  <a:srgbClr val="FF0000"/>
                </a:solidFill>
              </a:rPr>
              <a:t>-</a:t>
            </a:r>
            <a:r>
              <a:rPr lang="en-US" altLang="ko-KR" sz="1000" b="1" dirty="0">
                <a:solidFill>
                  <a:srgbClr val="FF0000"/>
                </a:solidFill>
              </a:rPr>
              <a:t>H</a:t>
            </a:r>
            <a:r>
              <a:rPr lang="en-US" altLang="ko-KR" sz="1000" b="1" baseline="30000" dirty="0">
                <a:solidFill>
                  <a:srgbClr val="FF0000"/>
                </a:solidFill>
              </a:rPr>
              <a:t>+</a:t>
            </a:r>
            <a:r>
              <a:rPr lang="en-US" altLang="ko-KR" sz="1000" b="1" dirty="0">
                <a:solidFill>
                  <a:srgbClr val="FF0000"/>
                </a:solidFill>
              </a:rPr>
              <a:t>]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A056B2C-6DE0-24D5-5E98-F787E1201F77}"/>
              </a:ext>
            </a:extLst>
          </p:cNvPr>
          <p:cNvSpPr txBox="1"/>
          <p:nvPr/>
        </p:nvSpPr>
        <p:spPr>
          <a:xfrm>
            <a:off x="5303437" y="5607794"/>
            <a:ext cx="159137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70C0"/>
                </a:solidFill>
              </a:rPr>
              <a:t>NaOH </a:t>
            </a:r>
            <a:r>
              <a:rPr lang="ko-KR" altLang="en-US" sz="1500" b="1" dirty="0">
                <a:solidFill>
                  <a:srgbClr val="0070C0"/>
                </a:solidFill>
              </a:rPr>
              <a:t>수용액</a:t>
            </a:r>
            <a:endParaRPr lang="en-US" altLang="ko-KR" sz="15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500" b="1" dirty="0">
                <a:solidFill>
                  <a:srgbClr val="0070C0"/>
                </a:solidFill>
              </a:rPr>
              <a:t>또는</a:t>
            </a:r>
            <a:endParaRPr lang="en-US" altLang="ko-KR" sz="1500" b="1" dirty="0">
              <a:solidFill>
                <a:srgbClr val="0070C0"/>
              </a:solidFill>
            </a:endParaRPr>
          </a:p>
          <a:p>
            <a:pPr algn="ctr"/>
            <a:r>
              <a:rPr lang="en-US" altLang="ko-KR" sz="1500" b="1" dirty="0">
                <a:solidFill>
                  <a:srgbClr val="0070C0"/>
                </a:solidFill>
              </a:rPr>
              <a:t>KOH </a:t>
            </a:r>
            <a:r>
              <a:rPr lang="ko-KR" altLang="en-US" sz="1500" b="1" dirty="0">
                <a:solidFill>
                  <a:srgbClr val="0070C0"/>
                </a:solidFill>
              </a:rPr>
              <a:t>수용액</a:t>
            </a:r>
            <a:endParaRPr lang="ko-KR" altLang="en-US" sz="15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044F64-C981-8324-B5D0-8B5DB19DCAE0}"/>
              </a:ext>
            </a:extLst>
          </p:cNvPr>
          <p:cNvGrpSpPr/>
          <p:nvPr/>
        </p:nvGrpSpPr>
        <p:grpSpPr>
          <a:xfrm>
            <a:off x="9362819" y="5433744"/>
            <a:ext cx="2758992" cy="843464"/>
            <a:chOff x="9362819" y="5433744"/>
            <a:chExt cx="2758992" cy="84346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6674C5-490F-E9C1-A410-117BD28CFF7B}"/>
                </a:ext>
              </a:extLst>
            </p:cNvPr>
            <p:cNvSpPr txBox="1"/>
            <p:nvPr/>
          </p:nvSpPr>
          <p:spPr>
            <a:xfrm>
              <a:off x="9362819" y="5723210"/>
              <a:ext cx="275899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500" b="1" kern="0" spc="0" dirty="0">
                  <a:solidFill>
                    <a:schemeClr val="accent4">
                      <a:lumMod val="75000"/>
                    </a:schemeClr>
                  </a:solidFill>
                  <a:effectLst/>
                  <a:ea typeface="한컴 윤고딕 230"/>
                </a:rPr>
                <a:t>RCOO</a:t>
              </a:r>
              <a:r>
                <a:rPr lang="ko-KR" altLang="en-US" sz="1500" b="1" kern="0" spc="0" dirty="0">
                  <a:solidFill>
                    <a:schemeClr val="accent4">
                      <a:lumMod val="75000"/>
                    </a:schemeClr>
                  </a:solidFill>
                  <a:effectLst/>
                  <a:ea typeface="한컴 윤고딕 230"/>
                </a:rPr>
                <a:t>⁻</a:t>
              </a:r>
              <a:r>
                <a:rPr lang="en-US" altLang="ko-KR" sz="1500" b="1" kern="0" spc="0" dirty="0">
                  <a:solidFill>
                    <a:schemeClr val="accent4">
                      <a:lumMod val="75000"/>
                    </a:schemeClr>
                  </a:solidFill>
                  <a:effectLst/>
                  <a:ea typeface="한컴 윤고딕 230"/>
                </a:rPr>
                <a:t>Na</a:t>
              </a:r>
              <a:r>
                <a:rPr lang="ko-KR" altLang="en-US" sz="1500" b="1" kern="0" spc="0" dirty="0">
                  <a:solidFill>
                    <a:schemeClr val="accent4">
                      <a:lumMod val="75000"/>
                    </a:schemeClr>
                  </a:solidFill>
                  <a:effectLst/>
                  <a:ea typeface="한컴 윤고딕 230"/>
                </a:rPr>
                <a:t>⁺</a:t>
              </a:r>
              <a:r>
                <a:rPr lang="ko-KR" altLang="en-US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  또는  </a:t>
              </a:r>
              <a:r>
                <a:rPr lang="en-US" altLang="ko-KR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RCOO</a:t>
              </a:r>
              <a:r>
                <a:rPr lang="ko-KR" altLang="en-US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⁻</a:t>
              </a:r>
              <a:r>
                <a:rPr lang="en-US" altLang="ko-KR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K</a:t>
              </a:r>
              <a:r>
                <a:rPr lang="ko-KR" altLang="en-US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⁺</a:t>
              </a:r>
              <a:endParaRPr lang="en-US" altLang="ko-KR" sz="1500" b="1" kern="0" dirty="0">
                <a:solidFill>
                  <a:schemeClr val="accent4">
                    <a:lumMod val="75000"/>
                  </a:schemeClr>
                </a:solidFill>
                <a:ea typeface="한컴 윤고딕 230"/>
              </a:endParaRPr>
            </a:p>
            <a:p>
              <a:r>
                <a:rPr lang="en-US" altLang="ko-KR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(</a:t>
              </a:r>
              <a:r>
                <a:rPr lang="ko-KR" altLang="en-US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고체비누</a:t>
              </a:r>
              <a:r>
                <a:rPr lang="en-US" altLang="ko-KR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)          (</a:t>
              </a:r>
              <a:r>
                <a:rPr lang="ko-KR" altLang="en-US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액체비누</a:t>
              </a:r>
              <a:r>
                <a:rPr lang="en-US" altLang="ko-KR" sz="1500" b="1" kern="0" dirty="0">
                  <a:solidFill>
                    <a:schemeClr val="accent4">
                      <a:lumMod val="75000"/>
                    </a:schemeClr>
                  </a:solidFill>
                  <a:ea typeface="한컴 윤고딕 230"/>
                </a:rPr>
                <a:t>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EEE04B1-9BBA-CD0E-E220-1A6CED13B91D}"/>
                </a:ext>
              </a:extLst>
            </p:cNvPr>
            <p:cNvSpPr txBox="1"/>
            <p:nvPr/>
          </p:nvSpPr>
          <p:spPr>
            <a:xfrm>
              <a:off x="9919518" y="5433744"/>
              <a:ext cx="171830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1" dirty="0">
                  <a:solidFill>
                    <a:srgbClr val="FF0000"/>
                  </a:solidFill>
                </a:rPr>
                <a:t>비누</a:t>
              </a:r>
              <a:r>
                <a:rPr lang="en-US" altLang="ko-KR" sz="1500" b="1" dirty="0">
                  <a:solidFill>
                    <a:srgbClr val="FF0000"/>
                  </a:solidFill>
                </a:rPr>
                <a:t>(Soap) </a:t>
              </a:r>
              <a:r>
                <a:rPr lang="ko-KR" altLang="en-US" sz="1500" b="1" dirty="0">
                  <a:solidFill>
                    <a:srgbClr val="FF0000"/>
                  </a:solidFill>
                </a:rPr>
                <a:t>생성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E8F44A-441C-E610-D13B-B4C2899EEBD3}"/>
              </a:ext>
            </a:extLst>
          </p:cNvPr>
          <p:cNvGrpSpPr/>
          <p:nvPr/>
        </p:nvGrpSpPr>
        <p:grpSpPr>
          <a:xfrm>
            <a:off x="5654470" y="724019"/>
            <a:ext cx="6067162" cy="1363475"/>
            <a:chOff x="6035469" y="280673"/>
            <a:chExt cx="6067162" cy="136347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2D222E7-2CE4-8243-E871-0CEEB69E8EE8}"/>
                </a:ext>
              </a:extLst>
            </p:cNvPr>
            <p:cNvSpPr/>
            <p:nvPr/>
          </p:nvSpPr>
          <p:spPr>
            <a:xfrm>
              <a:off x="6035469" y="280673"/>
              <a:ext cx="6067162" cy="11710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3D087B-1E8B-D0EB-908A-AE8C18674866}"/>
                </a:ext>
              </a:extLst>
            </p:cNvPr>
            <p:cNvSpPr txBox="1"/>
            <p:nvPr/>
          </p:nvSpPr>
          <p:spPr>
            <a:xfrm>
              <a:off x="6730454" y="283126"/>
              <a:ext cx="452336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NaOH </a:t>
              </a:r>
              <a:r>
                <a:rPr lang="ko-KR" altLang="en-US" sz="15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또는 </a:t>
              </a:r>
              <a:r>
                <a:rPr lang="en-US" altLang="ko-KR" sz="15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KOH</a:t>
              </a:r>
              <a:r>
                <a:rPr lang="ko-KR" altLang="en-US" sz="15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는 얼마나 투입해야 하는지</a:t>
              </a:r>
              <a:r>
                <a:rPr lang="en-US" altLang="ko-KR" sz="15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  <a:endParaRPr lang="ko-KR" altLang="en-US" sz="15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E1AAF59-FF3C-E734-6DE1-22898627AA27}"/>
                </a:ext>
              </a:extLst>
            </p:cNvPr>
            <p:cNvSpPr txBox="1"/>
            <p:nvPr/>
          </p:nvSpPr>
          <p:spPr>
            <a:xfrm>
              <a:off x="6511629" y="548952"/>
              <a:ext cx="5091548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070C0"/>
                  </a:solidFill>
                </a:rPr>
                <a:t>☞ 이것을 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‘</a:t>
              </a:r>
              <a:r>
                <a:rPr lang="ko-KR" altLang="en-US" sz="1500" b="1" dirty="0">
                  <a:solidFill>
                    <a:srgbClr val="FF0000"/>
                  </a:solidFill>
                </a:rPr>
                <a:t>비누화 값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’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이라고 표현함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200" b="1" kern="0" spc="0" dirty="0">
                  <a:solidFill>
                    <a:srgbClr val="FF0000"/>
                  </a:solidFill>
                  <a:effectLst/>
                  <a:latin typeface="한컴 윤고딕 230"/>
                  <a:ea typeface="한컴 윤고딕 230"/>
                </a:rPr>
                <a:t>특정 유지 </a:t>
              </a:r>
              <a:r>
                <a:rPr lang="en-US" altLang="ko-KR" sz="1200" b="1" kern="0" spc="0" dirty="0">
                  <a:solidFill>
                    <a:srgbClr val="FF0000"/>
                  </a:solidFill>
                  <a:effectLst/>
                  <a:latin typeface="한컴 윤고딕 230"/>
                  <a:ea typeface="한컴 윤고딕 230"/>
                </a:rPr>
                <a:t>1g</a:t>
              </a:r>
              <a:r>
                <a:rPr lang="ko-KR" altLang="en-US" sz="1200" b="1" kern="0" spc="0" dirty="0">
                  <a:solidFill>
                    <a:srgbClr val="FF0000"/>
                  </a:solidFill>
                  <a:effectLst/>
                  <a:latin typeface="한컴 윤고딕 230"/>
                  <a:ea typeface="한컴 윤고딕 230"/>
                </a:rPr>
                <a:t>을 </a:t>
              </a:r>
              <a:r>
                <a:rPr lang="ko-KR" altLang="en-US" sz="1200" b="1" kern="0" spc="0" dirty="0" err="1">
                  <a:solidFill>
                    <a:srgbClr val="FF0000"/>
                  </a:solidFill>
                  <a:effectLst/>
                  <a:latin typeface="한컴 윤고딕 230"/>
                  <a:ea typeface="한컴 윤고딕 230"/>
                </a:rPr>
                <a:t>비누화하는</a:t>
              </a:r>
              <a:r>
                <a:rPr lang="ko-KR" altLang="en-US" sz="1200" b="1" kern="0" spc="0" dirty="0">
                  <a:solidFill>
                    <a:srgbClr val="FF0000"/>
                  </a:solidFill>
                  <a:effectLst/>
                  <a:latin typeface="한컴 윤고딕 230"/>
                  <a:ea typeface="한컴 윤고딕 230"/>
                </a:rPr>
                <a:t> 데 필요한 </a:t>
              </a:r>
              <a:r>
                <a:rPr lang="en-US" altLang="ko-KR" sz="1200" b="1" kern="0" spc="0" dirty="0">
                  <a:solidFill>
                    <a:srgbClr val="FF0000"/>
                  </a:solidFill>
                  <a:effectLst/>
                  <a:latin typeface="한컴 윤고딕 230"/>
                  <a:ea typeface="한컴 윤고딕 230"/>
                </a:rPr>
                <a:t>KOH(mg)</a:t>
              </a:r>
              <a:r>
                <a:rPr lang="ko-KR" altLang="en-US" sz="1200" b="1" kern="0" spc="0" dirty="0">
                  <a:solidFill>
                    <a:srgbClr val="FF0000"/>
                  </a:solidFill>
                  <a:effectLst/>
                  <a:latin typeface="한컴 윤고딕 230"/>
                  <a:ea typeface="한컴 윤고딕 230"/>
                </a:rPr>
                <a:t>의 양을 의미함</a:t>
              </a:r>
              <a:r>
                <a:rPr lang="ko-KR" altLang="en-US" sz="1200" dirty="0">
                  <a:solidFill>
                    <a:srgbClr val="0070C0"/>
                  </a:solidFill>
                </a:rPr>
                <a:t>  </a:t>
              </a:r>
              <a:endParaRPr lang="ko-KR" altLang="en-US" sz="1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7EFD5C-C7BD-EC83-65EC-57B60C499F6B}"/>
                </a:ext>
              </a:extLst>
            </p:cNvPr>
            <p:cNvSpPr txBox="1"/>
            <p:nvPr/>
          </p:nvSpPr>
          <p:spPr>
            <a:xfrm>
              <a:off x="6035470" y="997817"/>
              <a:ext cx="60671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</a:rPr>
                <a:t>▶ 유지에 </a:t>
              </a:r>
              <a:r>
                <a:rPr lang="ko-KR" altLang="en-US" sz="1200" dirty="0"/>
                <a:t>과량의 </a:t>
              </a:r>
              <a:r>
                <a:rPr lang="en-US" altLang="ko-KR" sz="1200" dirty="0"/>
                <a:t>KOH</a:t>
              </a:r>
              <a:r>
                <a:rPr lang="ko-KR" altLang="en-US" sz="1200" dirty="0"/>
                <a:t>를 투입하여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완전 비누화 시킨 다음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비누화가 완료된 용액에서 </a:t>
              </a:r>
              <a:endParaRPr lang="en-US" altLang="ko-KR" sz="1200" dirty="0"/>
            </a:p>
            <a:p>
              <a:r>
                <a:rPr lang="en-US" altLang="ko-KR" sz="1200" dirty="0"/>
                <a:t>    KOH</a:t>
              </a:r>
              <a:r>
                <a:rPr lang="ko-KR" altLang="en-US" sz="1200" dirty="0"/>
                <a:t>가 얼마나 남아 있는지 </a:t>
              </a:r>
              <a:r>
                <a:rPr lang="en-US" altLang="ko-KR" sz="1200" dirty="0"/>
                <a:t>HCl</a:t>
              </a:r>
              <a:r>
                <a:rPr lang="ko-KR" altLang="en-US" sz="1200" dirty="0"/>
                <a:t>로 적정하여 </a:t>
              </a:r>
              <a:r>
                <a:rPr lang="en-US" altLang="ko-KR" sz="1200" dirty="0"/>
                <a:t>KOH</a:t>
              </a:r>
              <a:r>
                <a:rPr lang="ko-KR" altLang="en-US" sz="1200" dirty="0"/>
                <a:t> 소요량을 측정</a:t>
              </a:r>
              <a:endPara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0070C0"/>
                  </a:solidFill>
                </a:rPr>
                <a:t>  </a:t>
              </a:r>
              <a:endParaRPr lang="ko-KR" altLang="en-US" sz="1200" dirty="0"/>
            </a:p>
          </p:txBody>
        </p:sp>
      </p:grpSp>
      <p:sp>
        <p:nvSpPr>
          <p:cNvPr id="10" name="실행 단추: 앞으로 또는 다음으로 이동 9">
            <a:hlinkClick r:id="rId9"/>
            <a:extLst>
              <a:ext uri="{FF2B5EF4-FFF2-40B4-BE49-F238E27FC236}">
                <a16:creationId xmlns:a16="http://schemas.microsoft.com/office/drawing/2014/main" id="{161AA565-20EE-CEF1-D8B8-B5A4C357D8EE}"/>
              </a:ext>
            </a:extLst>
          </p:cNvPr>
          <p:cNvSpPr/>
          <p:nvPr/>
        </p:nvSpPr>
        <p:spPr>
          <a:xfrm>
            <a:off x="3879273" y="400854"/>
            <a:ext cx="325582" cy="323165"/>
          </a:xfrm>
          <a:prstGeom prst="actionButtonForwardNex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89513-73CF-59E2-2F13-1F63F1E97EE5}"/>
              </a:ext>
            </a:extLst>
          </p:cNvPr>
          <p:cNvSpPr txBox="1"/>
          <p:nvPr/>
        </p:nvSpPr>
        <p:spPr>
          <a:xfrm>
            <a:off x="821574" y="3525843"/>
            <a:ext cx="3581902" cy="938719"/>
          </a:xfrm>
          <a:prstGeom prst="rect">
            <a:avLst/>
          </a:prstGeom>
          <a:noFill/>
          <a:scene3d>
            <a:camera prst="orthographicFront">
              <a:rot lat="0" lon="2400000" rev="24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5500" b="1" dirty="0">
                <a:solidFill>
                  <a:srgbClr val="FF0000"/>
                </a:solidFill>
              </a:rPr>
              <a:t>RCOO</a:t>
            </a:r>
            <a:r>
              <a:rPr lang="en-US" altLang="ko-KR" sz="5500" b="1" baseline="30000" dirty="0">
                <a:solidFill>
                  <a:srgbClr val="FF0000"/>
                </a:solidFill>
              </a:rPr>
              <a:t>-</a:t>
            </a:r>
            <a:r>
              <a:rPr lang="en-US" altLang="ko-KR" sz="5500" b="1" dirty="0">
                <a:solidFill>
                  <a:srgbClr val="FF0000"/>
                </a:solidFill>
              </a:rPr>
              <a:t>H</a:t>
            </a:r>
            <a:r>
              <a:rPr lang="en-US" altLang="ko-KR" sz="5500" b="1" baseline="30000" dirty="0">
                <a:solidFill>
                  <a:srgbClr val="FF0000"/>
                </a:solidFill>
              </a:rPr>
              <a:t>+</a:t>
            </a:r>
            <a:endParaRPr lang="ko-KR" altLang="en-US" sz="5500" baseline="30000" dirty="0">
              <a:solidFill>
                <a:srgbClr val="FF0000"/>
              </a:solidFill>
            </a:endParaRPr>
          </a:p>
        </p:txBody>
      </p:sp>
      <p:sp>
        <p:nvSpPr>
          <p:cNvPr id="12" name="실행 단추: 돌아가기 11">
            <a:hlinkClick r:id="rId10" action="ppaction://hlinkpres?slideindex=1&amp;slidetitle="/>
            <a:extLst>
              <a:ext uri="{FF2B5EF4-FFF2-40B4-BE49-F238E27FC236}">
                <a16:creationId xmlns:a16="http://schemas.microsoft.com/office/drawing/2014/main" id="{7B9B35F2-7485-C8A3-A2E5-93B1FEAED216}"/>
              </a:ext>
            </a:extLst>
          </p:cNvPr>
          <p:cNvSpPr/>
          <p:nvPr/>
        </p:nvSpPr>
        <p:spPr>
          <a:xfrm>
            <a:off x="10603006" y="6131528"/>
            <a:ext cx="269810" cy="257733"/>
          </a:xfrm>
          <a:prstGeom prst="actionButtonRetur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27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2E858-8086-B40C-B58A-1A5A2759700E}"/>
              </a:ext>
            </a:extLst>
          </p:cNvPr>
          <p:cNvSpPr txBox="1"/>
          <p:nvPr/>
        </p:nvSpPr>
        <p:spPr>
          <a:xfrm>
            <a:off x="279781" y="201574"/>
            <a:ext cx="466629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b="1" dirty="0" err="1"/>
              <a:t>비누화값</a:t>
            </a:r>
            <a:r>
              <a:rPr lang="en-US" altLang="ko-KR" sz="2000" b="1" dirty="0"/>
              <a:t>(Saponification Value)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43061D49-D8CE-C054-ACE4-DDDCDA1A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36" t="22929" r="15656" b="18990"/>
          <a:stretch/>
        </p:blipFill>
        <p:spPr>
          <a:xfrm>
            <a:off x="1338591" y="1348654"/>
            <a:ext cx="9896181" cy="5168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1A9425-CC13-BFD6-B70E-6203E383482C}"/>
              </a:ext>
            </a:extLst>
          </p:cNvPr>
          <p:cNvSpPr txBox="1"/>
          <p:nvPr/>
        </p:nvSpPr>
        <p:spPr>
          <a:xfrm>
            <a:off x="5395388" y="228336"/>
            <a:ext cx="6094878" cy="109837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★ </a:t>
            </a:r>
            <a:r>
              <a:rPr lang="ko-KR" altLang="en-US" sz="1200" b="1" dirty="0">
                <a:solidFill>
                  <a:srgbClr val="FF0000"/>
                </a:solidFill>
              </a:rPr>
              <a:t>국제표준 </a:t>
            </a:r>
            <a:r>
              <a:rPr lang="ko-KR" altLang="en-US" sz="1200" b="1" dirty="0" err="1">
                <a:solidFill>
                  <a:srgbClr val="FF0000"/>
                </a:solidFill>
              </a:rPr>
              <a:t>비누화값은</a:t>
            </a:r>
            <a:r>
              <a:rPr lang="ko-KR" altLang="en-US" sz="1200" b="1" dirty="0">
                <a:solidFill>
                  <a:srgbClr val="FF0000"/>
                </a:solidFill>
              </a:rPr>
              <a:t> 항상 </a:t>
            </a:r>
            <a:r>
              <a:rPr lang="en-US" altLang="ko-KR" sz="1200" b="1" dirty="0">
                <a:solidFill>
                  <a:srgbClr val="FF0000"/>
                </a:solidFill>
              </a:rPr>
              <a:t>KOH </a:t>
            </a:r>
            <a:r>
              <a:rPr lang="ko-KR" altLang="en-US" sz="1200" b="1" dirty="0">
                <a:solidFill>
                  <a:srgbClr val="FF0000"/>
                </a:solidFill>
              </a:rPr>
              <a:t>기준으로 정의됨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   </a:t>
            </a:r>
            <a:r>
              <a:rPr lang="ko-KR" altLang="en-US" sz="1100" b="1" dirty="0"/>
              <a:t>☞ </a:t>
            </a:r>
            <a:r>
              <a:rPr lang="en-US" altLang="ko-KR" sz="1100" b="1" dirty="0"/>
              <a:t>Na</a:t>
            </a:r>
            <a:r>
              <a:rPr lang="ko-KR" altLang="en-US" sz="1100" b="1" dirty="0"/>
              <a:t>염 비누를 만들더라도 </a:t>
            </a:r>
            <a:r>
              <a:rPr lang="ko-KR" altLang="en-US" sz="1100" b="1" dirty="0" err="1"/>
              <a:t>비누화값은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KOH </a:t>
            </a:r>
            <a:r>
              <a:rPr lang="ko-KR" altLang="en-US" sz="1100" b="1" dirty="0"/>
              <a:t>기준으로 표기하는데</a:t>
            </a:r>
            <a:r>
              <a:rPr lang="en-US" altLang="ko-KR" sz="1100" b="1" dirty="0"/>
              <a:t>,</a:t>
            </a:r>
            <a:br>
              <a:rPr lang="en-US" altLang="ko-KR" sz="1100" b="1" dirty="0"/>
            </a:br>
            <a:r>
              <a:rPr lang="en-US" altLang="ko-KR" sz="1100" b="1" dirty="0"/>
              <a:t>        </a:t>
            </a:r>
            <a:r>
              <a:rPr lang="ko-KR" altLang="en-US" sz="1100" b="1" dirty="0"/>
              <a:t>실제 사용할 </a:t>
            </a:r>
            <a:r>
              <a:rPr lang="en-US" altLang="ko-KR" sz="1100" b="1" dirty="0"/>
              <a:t>NaOH </a:t>
            </a:r>
            <a:r>
              <a:rPr lang="ko-KR" altLang="en-US" sz="1100" b="1" dirty="0"/>
              <a:t>양은 </a:t>
            </a:r>
            <a:r>
              <a:rPr lang="en-US" altLang="ko-KR" sz="1100" b="1" dirty="0"/>
              <a:t>KOH </a:t>
            </a:r>
            <a:r>
              <a:rPr lang="ko-KR" altLang="en-US" sz="1100" b="1" dirty="0" err="1"/>
              <a:t>비누화값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× 0.713</a:t>
            </a:r>
            <a:r>
              <a:rPr lang="ko-KR" altLang="en-US" sz="1100" b="1" dirty="0"/>
              <a:t>으로 환산해서 계산함</a:t>
            </a:r>
            <a:br>
              <a:rPr lang="en-US" altLang="ko-KR" sz="1100" b="1" dirty="0"/>
            </a:br>
            <a:r>
              <a:rPr lang="en-US" altLang="ko-KR" sz="1100" b="1" dirty="0"/>
              <a:t>        </a:t>
            </a:r>
            <a:r>
              <a:rPr lang="ko-KR" altLang="en-US" sz="1100" b="1" dirty="0"/>
              <a:t>국제기준은 항상 </a:t>
            </a:r>
            <a:r>
              <a:rPr lang="en-US" altLang="ko-KR" sz="1100" b="1" dirty="0"/>
              <a:t>KOH</a:t>
            </a:r>
            <a:r>
              <a:rPr lang="ko-KR" altLang="en-US" sz="1100" b="1" dirty="0"/>
              <a:t>이지만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실무적으로 필요시 </a:t>
            </a:r>
            <a:r>
              <a:rPr lang="en-US" altLang="ko-KR" sz="1100" b="1" dirty="0"/>
              <a:t>NaOH</a:t>
            </a:r>
            <a:r>
              <a:rPr lang="ko-KR" altLang="en-US" sz="1100" b="1" dirty="0"/>
              <a:t>로 변환하기도 함</a:t>
            </a:r>
          </a:p>
        </p:txBody>
      </p:sp>
    </p:spTree>
    <p:extLst>
      <p:ext uri="{BB962C8B-B14F-4D97-AF65-F5344CB8AC3E}">
        <p14:creationId xmlns:p14="http://schemas.microsoft.com/office/powerpoint/2010/main" val="346868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6796</TotalTime>
  <Words>265</Words>
  <Application>Microsoft Office PowerPoint</Application>
  <PresentationFormat>와이드스크린</PresentationFormat>
  <Paragraphs>40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맑은 고딕</vt:lpstr>
      <vt:lpstr>한컴 윤고딕 230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 J</dc:creator>
  <cp:lastModifiedBy>SK J</cp:lastModifiedBy>
  <cp:revision>105</cp:revision>
  <dcterms:created xsi:type="dcterms:W3CDTF">2025-01-13T08:08:41Z</dcterms:created>
  <dcterms:modified xsi:type="dcterms:W3CDTF">2025-09-25T02:05:08Z</dcterms:modified>
</cp:coreProperties>
</file>